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8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7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lang="en"/>
              <a:t>écrit</a:t>
            </a:r>
            <a:r>
              <a:rPr lang="en"/>
              <a:t> nos noms au dessous des slides 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QIfei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pourquoi on le fait, que c’est pour l’info apres, pour sommer les donnees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Fabien 1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Hypothèse : La qualité des données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 dépends pas des jours de la semaine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Fabien 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Donc, si les personnes qu’on avait traque avaient des apps ouvertes, c est ok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Fabien 3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METTRE A JOUR quand on change le rapport, aussi mettre les nombres dans le rapport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Moins pipo sur l’intro, on ne fait pas de big data, on a 20 personnes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Faut dire : on s est interesse a comment visualiser les deplacements. Afin de faire ca, on a étudié un endroit qu’on connaissait pour avoir une vue critique sur les résultats. L’idée est que après les programmes réalisés pourraient etre utilises pour des autres endroits.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Peut-être parler du microcosme : à la fois des résidences, des lieux associatifs, d’enseignement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 maude raphael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METTRE A JOUR quand on change le rapport, aussi mettre les nombres dans le rapport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Bien, ajouter qu’on va faire aussi la prediction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 35 la mif 4 life. smart 4 ever. benchmark never.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METTRE A JOUR quand on change le rapport, aussi mettre les nombres dans le rapport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METTRE A JOUR quand on change le rapport, aussi mettre les nombres dans le rapport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QIfei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Katarina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1083475"/>
            <a:ext cx="85206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PE 35 : Collecte et analyse des données GPS sur la mobilité des étudiants de l’ECL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Restitution finale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lt1"/>
                </a:solidFill>
              </a:rPr>
              <a:t>BERTRAND Théo</a:t>
            </a:r>
            <a:endParaRPr i="1"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lt1"/>
                </a:solidFill>
              </a:rPr>
              <a:t>CHALICARNE  Raphaël</a:t>
            </a:r>
            <a:endParaRPr i="1"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lt1"/>
                </a:solidFill>
              </a:rPr>
              <a:t>GALLIMARD Maude</a:t>
            </a:r>
            <a:endParaRPr i="1"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lt1"/>
                </a:solidFill>
              </a:rPr>
              <a:t>LI Qifei</a:t>
            </a:r>
            <a:endParaRPr i="1"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lt1"/>
                </a:solidFill>
              </a:rPr>
              <a:t>LYON Fabien</a:t>
            </a:r>
            <a:endParaRPr i="1"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RADIŠIĆ Katarina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5" y="141150"/>
            <a:ext cx="3722025" cy="6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66600"/>
            <a:ext cx="8520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/>
              <a:t>b</a:t>
            </a:r>
            <a:r>
              <a:rPr lang="en"/>
              <a:t>.  Facteurs théoriques influençant la précision GPS</a:t>
            </a:r>
            <a:endParaRPr/>
          </a:p>
        </p:txBody>
      </p:sp>
      <p:sp>
        <p:nvSpPr>
          <p:cNvPr id="140" name="Shape 140"/>
          <p:cNvSpPr txBox="1"/>
          <p:nvPr>
            <p:ph idx="4294967295" type="body"/>
          </p:nvPr>
        </p:nvSpPr>
        <p:spPr>
          <a:xfrm>
            <a:off x="3731100" y="1137625"/>
            <a:ext cx="41664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-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Troposphère et Ionosphère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-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Multi-trajet，Blocage présent dans la propagation du signal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-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Internet (WIFI/4g/3g/2g/Sans Internet)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-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Type de téléphone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4125"/>
            <a:ext cx="3226300" cy="2192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Qifei LI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1804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 Facteurs théoriques influençant la précision GPS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4294967295" type="body"/>
          </p:nvPr>
        </p:nvSpPr>
        <p:spPr>
          <a:xfrm>
            <a:off x="3418825" y="1610200"/>
            <a:ext cx="5414100" cy="30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Trajet fixé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Paramètres fixés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Variation d’un paramètre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Comparaison du vrai trajet avec les données relevées et des données relevées entre elles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Katarina RADISIC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2225"/>
            <a:ext cx="2692425" cy="37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163600" y="4521400"/>
            <a:ext cx="576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Hypothèses</a:t>
            </a:r>
            <a:r>
              <a:rPr lang="en"/>
              <a:t> : Les bâtiments nuisent à la qualité.                  </a:t>
            </a:r>
            <a:r>
              <a:rPr b="1" lang="en" sz="1400">
                <a:solidFill>
                  <a:srgbClr val="6AA84F"/>
                </a:solidFill>
              </a:rPr>
              <a:t>Confirmée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r>
              <a:rPr lang="en"/>
              <a:t>Internet joue un rôle.  </a:t>
            </a:r>
            <a:r>
              <a:rPr lang="en"/>
              <a:t>	                                   </a:t>
            </a:r>
            <a:r>
              <a:rPr b="1" lang="en" sz="1400">
                <a:solidFill>
                  <a:srgbClr val="DD7E6B"/>
                </a:solidFill>
              </a:rPr>
              <a:t>Rejetée</a:t>
            </a:r>
            <a:endParaRPr b="1" sz="1400">
              <a:solidFill>
                <a:srgbClr val="DD7E6B"/>
              </a:solidFill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00" y="152400"/>
            <a:ext cx="2416925" cy="4070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Shape 16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4190" l="3492" r="8316" t="6833"/>
          <a:stretch/>
        </p:blipFill>
        <p:spPr>
          <a:xfrm>
            <a:off x="3598900" y="304800"/>
            <a:ext cx="4722325" cy="38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5850" y="217100"/>
            <a:ext cx="3000000" cy="3000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Katarina RADISIC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163600" y="4495275"/>
            <a:ext cx="4353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</a:t>
            </a:r>
            <a:r>
              <a:rPr lang="en"/>
              <a:t> : La </a:t>
            </a:r>
            <a:r>
              <a:rPr lang="en"/>
              <a:t>météo</a:t>
            </a:r>
            <a:r>
              <a:rPr lang="en"/>
              <a:t> a une influence. 	</a:t>
            </a:r>
            <a:r>
              <a:rPr b="1" lang="en">
                <a:solidFill>
                  <a:srgbClr val="6AA84F"/>
                </a:solidFill>
              </a:rPr>
              <a:t>Valid</a:t>
            </a:r>
            <a:r>
              <a:rPr b="1" lang="en">
                <a:solidFill>
                  <a:srgbClr val="6AA84F"/>
                </a:solidFill>
              </a:rPr>
              <a:t>ée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39700" y="511850"/>
            <a:ext cx="3000000" cy="3000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50" y="304800"/>
            <a:ext cx="2411852" cy="3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838" y="304797"/>
            <a:ext cx="2459174" cy="3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3567850" y="3808925"/>
            <a:ext cx="2459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Mauvais temps, nuageux, orage, pluie.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266425" y="3808925"/>
            <a:ext cx="2459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Trajet habituel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304800" y="381000"/>
            <a:ext cx="31668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Réfraction des signaux GPS par les couches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d'atmosphère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Variations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imprévisibles de la vapeur d’eau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Katarina RADISIC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63600" y="4521400"/>
            <a:ext cx="5804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</a:t>
            </a:r>
            <a:r>
              <a:rPr lang="en"/>
              <a:t> : Une </a:t>
            </a:r>
            <a:r>
              <a:rPr lang="en"/>
              <a:t>différence</a:t>
            </a:r>
            <a:r>
              <a:rPr lang="en"/>
              <a:t> existe entre </a:t>
            </a:r>
            <a:r>
              <a:rPr lang="en"/>
              <a:t>Android et iOS.             </a:t>
            </a:r>
            <a:r>
              <a:rPr b="1" lang="en" sz="1400">
                <a:solidFill>
                  <a:srgbClr val="6AA84F"/>
                </a:solidFill>
              </a:rPr>
              <a:t>Valid</a:t>
            </a:r>
            <a:r>
              <a:rPr b="1" lang="en" sz="1400">
                <a:solidFill>
                  <a:srgbClr val="6AA84F"/>
                </a:solidFill>
              </a:rPr>
              <a:t>ée</a:t>
            </a:r>
            <a:endParaRPr b="1" sz="1400">
              <a:solidFill>
                <a:srgbClr val="6AA84F"/>
              </a:solidFill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450" y="358238"/>
            <a:ext cx="18573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100" y="331475"/>
            <a:ext cx="1962150" cy="28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739750" y="3304800"/>
            <a:ext cx="1928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Android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6674175" y="3304800"/>
            <a:ext cx="1530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iOS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461" y="304800"/>
            <a:ext cx="1779339" cy="2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98" y="360267"/>
            <a:ext cx="1962150" cy="279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63600" y="3794300"/>
            <a:ext cx="7889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Assisted GPS dans les deux. Par contre, Google Maps plus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développé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sur Android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Katarina RADISIC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c. </a:t>
            </a:r>
            <a:r>
              <a:rPr lang="en" sz="3000"/>
              <a:t>Hypothèses supplémentaires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655925" y="286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Fabien LYON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799" y="286100"/>
            <a:ext cx="3132275" cy="44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285" y="400050"/>
            <a:ext cx="2265629" cy="3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466" y="400050"/>
            <a:ext cx="2395659" cy="3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75" y="400050"/>
            <a:ext cx="2411852" cy="3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760325" y="3858100"/>
            <a:ext cx="76080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Référence				  Mercredi 			          Vendredi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83275" y="449447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</a:t>
            </a:r>
            <a:r>
              <a:rPr lang="en"/>
              <a:t> : Les jours de la semaine sont sans influence.		</a:t>
            </a:r>
            <a:r>
              <a:rPr b="1" lang="en">
                <a:solidFill>
                  <a:srgbClr val="6AA84F"/>
                </a:solidFill>
              </a:rPr>
              <a:t>Validée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6966600" y="4663225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Fabien LYON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3215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</a:t>
            </a:r>
            <a:r>
              <a:rPr lang="en"/>
              <a:t> : Les créneaux horaires sont sans influence.		</a:t>
            </a:r>
            <a:r>
              <a:rPr b="1" lang="en" sz="1400">
                <a:solidFill>
                  <a:srgbClr val="6AA84F"/>
                </a:solidFill>
              </a:rPr>
              <a:t>Validée</a:t>
            </a:r>
            <a:endParaRPr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4489" l="5093" r="8273" t="7474"/>
          <a:stretch/>
        </p:blipFill>
        <p:spPr>
          <a:xfrm>
            <a:off x="2516475" y="224850"/>
            <a:ext cx="4305000" cy="38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666225" y="4194600"/>
            <a:ext cx="2005500" cy="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6966600" y="4663225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Fabien LYON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Hypothèses</a:t>
            </a:r>
            <a:r>
              <a:rPr lang="en"/>
              <a:t> :   </a:t>
            </a:r>
            <a:r>
              <a:rPr lang="en">
                <a:solidFill>
                  <a:srgbClr val="FFFFFF"/>
                </a:solidFill>
              </a:rPr>
              <a:t>Mieux vaut se suivre avec Google Maps ouverte.		</a:t>
            </a:r>
            <a:r>
              <a:rPr b="1" lang="en" sz="1400">
                <a:solidFill>
                  <a:srgbClr val="6AA84F"/>
                </a:solidFill>
              </a:rPr>
              <a:t>Validée</a:t>
            </a:r>
            <a:endParaRPr>
              <a:solidFill>
                <a:srgbClr val="6AA84F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L</a:t>
            </a:r>
            <a:r>
              <a:rPr lang="en"/>
              <a:t>e nombre d’applications ouvertes joue un rôle.		</a:t>
            </a:r>
            <a:r>
              <a:rPr b="1" lang="en" sz="1400">
                <a:solidFill>
                  <a:srgbClr val="DD7E6B"/>
                </a:solidFill>
              </a:rPr>
              <a:t>R</a:t>
            </a:r>
            <a:r>
              <a:rPr b="1" lang="en" sz="1400">
                <a:solidFill>
                  <a:srgbClr val="DD7E6B"/>
                </a:solidFill>
              </a:rPr>
              <a:t>ejetée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4026" l="4862" r="7847" t="7273"/>
          <a:stretch/>
        </p:blipFill>
        <p:spPr>
          <a:xfrm>
            <a:off x="4172075" y="355925"/>
            <a:ext cx="4591301" cy="38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95" y="417302"/>
            <a:ext cx="3300305" cy="36344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765600" y="4129900"/>
            <a:ext cx="40005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 </a:t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6966600" y="4663225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Fabien LYON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625500" y="693675"/>
            <a:ext cx="4166400" cy="365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Choix d’application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des paramètres influençant le GPS</a:t>
            </a:r>
            <a:endParaRPr sz="1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Etude par zones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 prédictif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38" y="1758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Contexte</a:t>
            </a:r>
            <a:endParaRPr sz="1800">
              <a:solidFill>
                <a:srgbClr val="3D85C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Plus de 1 400 étudiants à l’ECL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Lieu connu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Cadre</a:t>
            </a:r>
            <a:endParaRPr sz="1800">
              <a:solidFill>
                <a:srgbClr val="3D85C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Lieu d’études, de loisirs et de vie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63" y="1144371"/>
            <a:ext cx="3865826" cy="370595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474175" y="4528125"/>
            <a:ext cx="2507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Raphaël CHALICARNE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. Etude par zones</a:t>
            </a:r>
            <a:endParaRPr/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23740" l="13327" r="52072" t="25051"/>
          <a:stretch/>
        </p:blipFill>
        <p:spPr>
          <a:xfrm>
            <a:off x="565000" y="1718650"/>
            <a:ext cx="3248925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6546750" y="4663225"/>
            <a:ext cx="184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Maude GALLIMARD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655925" y="779425"/>
            <a:ext cx="41664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AutoNum type="alphaLcPeriod"/>
            </a:pPr>
            <a:r>
              <a:rPr lang="en" sz="18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Méthode K-means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: déterminer des zones d'intérêt</a:t>
            </a: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AutoNum type="alphaLcPeriod"/>
            </a:pPr>
            <a:r>
              <a:rPr lang="en" sz="18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Heatmaps 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étudier la densité en fonction du temps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412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M</a:t>
            </a:r>
            <a:r>
              <a:rPr lang="en"/>
              <a:t>é</a:t>
            </a:r>
            <a:r>
              <a:rPr lang="en"/>
              <a:t>thode K-means : d</a:t>
            </a:r>
            <a:r>
              <a:rPr lang="en"/>
              <a:t>é</a:t>
            </a:r>
            <a:r>
              <a:rPr lang="en"/>
              <a:t>terminer des zones </a:t>
            </a:r>
            <a:r>
              <a:rPr lang="en"/>
              <a:t>d'intérêt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655925" y="286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Maude GALLIMARD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24075" y="781800"/>
            <a:ext cx="4280275" cy="35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4852" l="5085" r="8432" t="0"/>
          <a:stretch/>
        </p:blipFill>
        <p:spPr>
          <a:xfrm>
            <a:off x="192375" y="108225"/>
            <a:ext cx="4209550" cy="41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4807" l="4875" r="7119" t="0"/>
          <a:stretch/>
        </p:blipFill>
        <p:spPr>
          <a:xfrm>
            <a:off x="4617450" y="108225"/>
            <a:ext cx="4481275" cy="41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Méthode K-means : déterminer des zones d’intérêt</a:t>
            </a:r>
            <a:endParaRPr sz="1600"/>
          </a:p>
        </p:txBody>
      </p:sp>
      <p:sp>
        <p:nvSpPr>
          <p:cNvPr id="265" name="Shape 265"/>
          <p:cNvSpPr txBox="1"/>
          <p:nvPr/>
        </p:nvSpPr>
        <p:spPr>
          <a:xfrm>
            <a:off x="6796275" y="4688575"/>
            <a:ext cx="184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Maude GALLIMARD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3390" l="6368" r="9619" t="0"/>
          <a:stretch/>
        </p:blipFill>
        <p:spPr>
          <a:xfrm>
            <a:off x="388763" y="64125"/>
            <a:ext cx="4302774" cy="42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Valider la m</a:t>
            </a:r>
            <a:r>
              <a:rPr lang="en" sz="1600"/>
              <a:t>éthode K-means sur le campus</a:t>
            </a:r>
            <a:endParaRPr sz="1600"/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5139" l="22232" r="3113" t="21439"/>
          <a:stretch/>
        </p:blipFill>
        <p:spPr>
          <a:xfrm>
            <a:off x="5073675" y="589875"/>
            <a:ext cx="3608826" cy="3391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Shape 274"/>
          <p:cNvSpPr txBox="1"/>
          <p:nvPr/>
        </p:nvSpPr>
        <p:spPr>
          <a:xfrm>
            <a:off x="6796275" y="4688575"/>
            <a:ext cx="184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Maude GALLIMARD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 Heatmaps : </a:t>
            </a:r>
            <a:r>
              <a:rPr lang="en"/>
              <a:t>étudier</a:t>
            </a:r>
            <a:r>
              <a:rPr lang="en"/>
              <a:t> la </a:t>
            </a:r>
            <a:r>
              <a:rPr lang="en"/>
              <a:t>densité</a:t>
            </a:r>
            <a:r>
              <a:rPr lang="en"/>
              <a:t> en fonction du temps 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655925" y="286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Theo BERTRAND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10590" l="12204" r="9962" t="11709"/>
          <a:stretch/>
        </p:blipFill>
        <p:spPr>
          <a:xfrm>
            <a:off x="4492913" y="522450"/>
            <a:ext cx="442912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10590" l="12204" r="9962" t="11709"/>
          <a:stretch/>
        </p:blipFill>
        <p:spPr>
          <a:xfrm>
            <a:off x="280413" y="239500"/>
            <a:ext cx="44291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4709550" y="732575"/>
            <a:ext cx="4311600" cy="3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Va dans le sens de nos hypothèses et correspond avec la méthode des k means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On repère bien 5 zones 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W1 et W1bis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Bâtiments 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Labos (I11)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Résidences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457875" y="4105775"/>
            <a:ext cx="51894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Représentation accumulée des données récoltées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472450" y="4510175"/>
            <a:ext cx="3000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Theo BERTRAND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10834" l="12371" r="9722" t="12159"/>
          <a:stretch/>
        </p:blipFill>
        <p:spPr>
          <a:xfrm>
            <a:off x="373725" y="54050"/>
            <a:ext cx="2552275" cy="24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13907" l="18804" r="9965" t="15385"/>
          <a:stretch/>
        </p:blipFill>
        <p:spPr>
          <a:xfrm>
            <a:off x="3319900" y="56575"/>
            <a:ext cx="2552275" cy="24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5">
            <a:alphaModFix/>
          </a:blip>
          <a:srcRect b="13846" l="14473" r="11758" t="12385"/>
          <a:stretch/>
        </p:blipFill>
        <p:spPr>
          <a:xfrm>
            <a:off x="6191150" y="85725"/>
            <a:ext cx="2477350" cy="24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6">
            <a:alphaModFix/>
          </a:blip>
          <a:srcRect b="12785" l="14598" r="9724" t="12003"/>
          <a:stretch/>
        </p:blipFill>
        <p:spPr>
          <a:xfrm>
            <a:off x="373700" y="2542874"/>
            <a:ext cx="2552275" cy="2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7">
            <a:alphaModFix/>
          </a:blip>
          <a:srcRect b="12130" l="16145" r="11746" t="13447"/>
          <a:stretch/>
        </p:blipFill>
        <p:spPr>
          <a:xfrm>
            <a:off x="3314800" y="2526050"/>
            <a:ext cx="2552275" cy="2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8">
            <a:alphaModFix/>
          </a:blip>
          <a:srcRect b="12495" l="16792" r="9780" t="12186"/>
          <a:stretch/>
        </p:blipFill>
        <p:spPr>
          <a:xfrm>
            <a:off x="6188725" y="2576700"/>
            <a:ext cx="2477350" cy="24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875988" y="197142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8h - 10h</a:t>
            </a:r>
            <a:endParaRPr b="1" sz="1800"/>
          </a:p>
        </p:txBody>
      </p:sp>
      <p:sp>
        <p:nvSpPr>
          <p:cNvPr id="305" name="Shape 305"/>
          <p:cNvSpPr txBox="1"/>
          <p:nvPr/>
        </p:nvSpPr>
        <p:spPr>
          <a:xfrm>
            <a:off x="3957650" y="197142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10h - 12h</a:t>
            </a:r>
            <a:endParaRPr b="1" sz="1800"/>
          </a:p>
        </p:txBody>
      </p:sp>
      <p:sp>
        <p:nvSpPr>
          <p:cNvPr id="306" name="Shape 306"/>
          <p:cNvSpPr txBox="1"/>
          <p:nvPr/>
        </p:nvSpPr>
        <p:spPr>
          <a:xfrm>
            <a:off x="6689400" y="197142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12h - 14h</a:t>
            </a:r>
            <a:endParaRPr b="1" sz="1800"/>
          </a:p>
        </p:txBody>
      </p:sp>
      <p:sp>
        <p:nvSpPr>
          <p:cNvPr id="307" name="Shape 307"/>
          <p:cNvSpPr txBox="1"/>
          <p:nvPr/>
        </p:nvSpPr>
        <p:spPr>
          <a:xfrm>
            <a:off x="4643450" y="2659850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08" name="Shape 308"/>
          <p:cNvSpPr txBox="1"/>
          <p:nvPr/>
        </p:nvSpPr>
        <p:spPr>
          <a:xfrm>
            <a:off x="908275" y="460997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14h - 16h</a:t>
            </a:r>
            <a:endParaRPr b="1" sz="1800"/>
          </a:p>
        </p:txBody>
      </p:sp>
      <p:sp>
        <p:nvSpPr>
          <p:cNvPr id="309" name="Shape 309"/>
          <p:cNvSpPr txBox="1"/>
          <p:nvPr/>
        </p:nvSpPr>
        <p:spPr>
          <a:xfrm>
            <a:off x="3783500" y="460997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16h - 18h</a:t>
            </a:r>
            <a:endParaRPr b="1" sz="1800"/>
          </a:p>
        </p:txBody>
      </p:sp>
      <p:sp>
        <p:nvSpPr>
          <p:cNvPr id="310" name="Shape 310"/>
          <p:cNvSpPr txBox="1"/>
          <p:nvPr/>
        </p:nvSpPr>
        <p:spPr>
          <a:xfrm>
            <a:off x="6658725" y="4609975"/>
            <a:ext cx="1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18h - 20h</a:t>
            </a:r>
            <a:endParaRPr b="1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4625500" y="693675"/>
            <a:ext cx="4166400" cy="365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Choix d’application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des paramètres influençant le GPS</a:t>
            </a:r>
            <a:endParaRPr sz="1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Etude par zones</a:t>
            </a:r>
            <a:endParaRPr sz="1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 prédictif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79200" y="1259150"/>
            <a:ext cx="74481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On cherche un </a:t>
            </a:r>
            <a:r>
              <a:rPr lang="en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 prédictif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Aller vers une prévision de déplacement des individus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Pour ça on va chercher à apprendre des données qu’on a déjà récupérées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En faisant quelques hypothèses, un modèle de </a:t>
            </a:r>
            <a:r>
              <a:rPr lang="en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chaînes de Markov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est assez naturel...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472450" y="4510175"/>
            <a:ext cx="3000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Theo BERTRAND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228950" y="763125"/>
            <a:ext cx="45024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Principe de chaînes de Markov 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Un nombre fini  d’états accessibles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Probabilités de passages d’un état à un autre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La probabilité d’un état i à un état j ne dépend pas des états visités avant l’état présent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Les zones décrites précédemment peuvent nous servir d’états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61046" l="34885" r="6026" t="16921"/>
          <a:stretch/>
        </p:blipFill>
        <p:spPr>
          <a:xfrm>
            <a:off x="5066450" y="572950"/>
            <a:ext cx="3954700" cy="11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4">
            <a:alphaModFix/>
          </a:blip>
          <a:srcRect b="2335" l="934" r="30833" t="38971"/>
          <a:stretch/>
        </p:blipFill>
        <p:spPr>
          <a:xfrm>
            <a:off x="5707475" y="2152475"/>
            <a:ext cx="2672650" cy="17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5472450" y="4510175"/>
            <a:ext cx="3000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Theo BERTRAND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Objectifs du projet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Mettre en place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une démarche d’analyse de la qualité des données GPS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Concevoir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 méthodes d’analyse de données GPS  et les</a:t>
            </a:r>
            <a:r>
              <a:rPr lang="en" sz="20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 valider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(sur le campus)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5474175" y="4528125"/>
            <a:ext cx="2507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Raphaël CHALICARNE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88" y="254725"/>
            <a:ext cx="58007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937600" y="717350"/>
            <a:ext cx="32064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Intéressant mais il faudrait confronter le modèle à une base de validation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Affiner le modèle en prenant en compte  les états précédents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351050" y="4449050"/>
            <a:ext cx="4479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Graphe des probabilités de transitions d’états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5472450" y="4468225"/>
            <a:ext cx="3000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Theo BERTRAND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644675" y="306775"/>
            <a:ext cx="4166400" cy="4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Objectifs :</a:t>
            </a:r>
            <a:endParaRPr sz="1600">
              <a:solidFill>
                <a:srgbClr val="CC412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Mettre en place une démarche d’analyse de la qualité des données GPS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Concevoir des méthodes d’analyse de données GPS  et les valider (sur le campus)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C412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Résultats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Hypothèse - vérification - analyse critique</a:t>
            </a:r>
            <a:endParaRPr b="1"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Réalisation de collectes</a:t>
            </a:r>
            <a:endParaRPr b="1"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Découpage du campus en zones </a:t>
            </a:r>
            <a:endParaRPr b="1"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Etablissement d’un modèle prédictif</a:t>
            </a:r>
            <a:endParaRPr b="1"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1076275" y="4637875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Fabien LYON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311700" y="1443525"/>
            <a:ext cx="8520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Merci de votre attention !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5" y="141150"/>
            <a:ext cx="4427734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Annonce du plan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625500" y="693675"/>
            <a:ext cx="41664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Choix d’application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des paramètres influençant le GPS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4125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Etude par zones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4125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 prédictif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5455000" y="4527125"/>
            <a:ext cx="2507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Raphaël CHALICARNE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Choix de l’application GPS</a:t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143150" y="1390700"/>
            <a:ext cx="88782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Cahier des charges :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Récupérer l’historique des données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réinstallée sur iOS et Androïd…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Précision 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spatiale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des mesures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Possibilité de régler le temps d’acquisition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Coût faible voire nul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327550" y="2715050"/>
            <a:ext cx="848700" cy="623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493275" y="1948125"/>
            <a:ext cx="2433600" cy="2520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Test d’applications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FollowMee, Google Maps, Geo Tracker…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Résultat :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Maps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5833350" y="4698925"/>
            <a:ext cx="2507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Raphaël CHALICARNE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625500" y="693675"/>
            <a:ext cx="4166400" cy="365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Choix d’application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des paramètres influençant le GPS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Etude par zones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 prédictif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Analyse des paramètres </a:t>
            </a:r>
            <a:r>
              <a:rPr lang="en"/>
              <a:t>influençant</a:t>
            </a:r>
            <a:r>
              <a:rPr lang="en"/>
              <a:t> la qualité  GPS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655925" y="286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AutoNum type="alphaLcPeriod"/>
            </a:pPr>
            <a:r>
              <a:rPr lang="en" sz="18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Positionnement</a:t>
            </a: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GPS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AutoNum type="alphaLcPeriod"/>
            </a:pPr>
            <a:r>
              <a:rPr lang="en" sz="18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Facteurs théoriques</a:t>
            </a: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influençant la précision GPS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AutoNum type="alphaLcPeriod"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Hypothèses </a:t>
            </a:r>
            <a:r>
              <a:rPr lang="en" sz="1800">
                <a:solidFill>
                  <a:srgbClr val="CC4125"/>
                </a:solidFill>
                <a:latin typeface="Merriweather"/>
                <a:ea typeface="Merriweather"/>
                <a:cs typeface="Merriweather"/>
                <a:sym typeface="Merriweather"/>
              </a:rPr>
              <a:t>supplémentaires</a:t>
            </a:r>
            <a:endParaRPr sz="1800">
              <a:solidFill>
                <a:srgbClr val="CC412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Qifei LI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22850"/>
            <a:ext cx="8520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SzPts val="2800"/>
              <a:buAutoNum type="alphaLcPeriod"/>
            </a:pPr>
            <a:r>
              <a:rPr lang="en"/>
              <a:t>Positionnement GPS</a:t>
            </a:r>
            <a:endParaRPr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Qifei LI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2505" l="2794" r="2794" t="3315"/>
          <a:stretch/>
        </p:blipFill>
        <p:spPr>
          <a:xfrm>
            <a:off x="1241200" y="1724975"/>
            <a:ext cx="3018775" cy="27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756" y="1724973"/>
            <a:ext cx="3506942" cy="2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7797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 </a:t>
            </a:r>
            <a:r>
              <a:rPr lang="en"/>
              <a:t>Facteurs théoriques influençant la précision GPS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655925" y="286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799" y="286100"/>
            <a:ext cx="3132275" cy="44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509275" y="4699200"/>
            <a:ext cx="2177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Qifei LI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